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6"/>
  </p:notesMasterIdLst>
  <p:handoutMasterIdLst>
    <p:handoutMasterId r:id="rId67"/>
  </p:handoutMasterIdLst>
  <p:sldIdLst>
    <p:sldId id="4475" r:id="rId5"/>
    <p:sldId id="4483" r:id="rId6"/>
    <p:sldId id="2066" r:id="rId7"/>
    <p:sldId id="1908" r:id="rId8"/>
    <p:sldId id="1909" r:id="rId9"/>
    <p:sldId id="2082" r:id="rId10"/>
    <p:sldId id="4504" r:id="rId11"/>
    <p:sldId id="4497" r:id="rId12"/>
    <p:sldId id="4478" r:id="rId13"/>
    <p:sldId id="4479" r:id="rId14"/>
    <p:sldId id="4477" r:id="rId15"/>
    <p:sldId id="4486" r:id="rId16"/>
    <p:sldId id="4487" r:id="rId17"/>
    <p:sldId id="4481" r:id="rId18"/>
    <p:sldId id="4531" r:id="rId19"/>
    <p:sldId id="4480" r:id="rId20"/>
    <p:sldId id="4506" r:id="rId21"/>
    <p:sldId id="4517" r:id="rId22"/>
    <p:sldId id="4507" r:id="rId23"/>
    <p:sldId id="4532" r:id="rId24"/>
    <p:sldId id="281" r:id="rId25"/>
    <p:sldId id="1894" r:id="rId26"/>
    <p:sldId id="1915" r:id="rId27"/>
    <p:sldId id="1916" r:id="rId28"/>
    <p:sldId id="1918" r:id="rId29"/>
    <p:sldId id="1891" r:id="rId30"/>
    <p:sldId id="1903" r:id="rId31"/>
    <p:sldId id="4500" r:id="rId32"/>
    <p:sldId id="4493" r:id="rId33"/>
    <p:sldId id="4494" r:id="rId34"/>
    <p:sldId id="4496" r:id="rId35"/>
    <p:sldId id="4495" r:id="rId36"/>
    <p:sldId id="1828" r:id="rId37"/>
    <p:sldId id="1899" r:id="rId38"/>
    <p:sldId id="4508" r:id="rId39"/>
    <p:sldId id="4509" r:id="rId40"/>
    <p:sldId id="4533" r:id="rId41"/>
    <p:sldId id="4501" r:id="rId42"/>
    <p:sldId id="4529" r:id="rId43"/>
    <p:sldId id="4511" r:id="rId44"/>
    <p:sldId id="4512" r:id="rId45"/>
    <p:sldId id="4534" r:id="rId46"/>
    <p:sldId id="4502" r:id="rId47"/>
    <p:sldId id="4488" r:id="rId48"/>
    <p:sldId id="4489" r:id="rId49"/>
    <p:sldId id="4530" r:id="rId50"/>
    <p:sldId id="4490" r:id="rId51"/>
    <p:sldId id="4516" r:id="rId52"/>
    <p:sldId id="4492" r:id="rId53"/>
    <p:sldId id="4514" r:id="rId54"/>
    <p:sldId id="4503" r:id="rId55"/>
    <p:sldId id="4518" r:id="rId56"/>
    <p:sldId id="4535" r:id="rId57"/>
    <p:sldId id="4527" r:id="rId58"/>
    <p:sldId id="4536" r:id="rId59"/>
    <p:sldId id="308" r:id="rId60"/>
    <p:sldId id="326" r:id="rId61"/>
    <p:sldId id="4637" r:id="rId62"/>
    <p:sldId id="4538" r:id="rId63"/>
    <p:sldId id="4537" r:id="rId64"/>
    <p:sldId id="4476" r:id="rId6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0F"/>
    <a:srgbClr val="FF9933"/>
    <a:srgbClr val="000000"/>
    <a:srgbClr val="505050"/>
    <a:srgbClr val="49635D"/>
    <a:srgbClr val="2C3C38"/>
    <a:srgbClr val="F2F2F2"/>
    <a:srgbClr val="00827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76" d="100"/>
          <a:sy n="76" d="100"/>
        </p:scale>
        <p:origin x="98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472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12/7/2021 8:12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8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4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605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302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870"/>
          </a:xfrm>
        </p:spPr>
        <p:txBody>
          <a:bodyPr/>
          <a:lstStyle>
            <a:lvl1pPr>
              <a:defRPr sz="3999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6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92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5916" y="1463669"/>
            <a:ext cx="5316270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814" y="1463669"/>
            <a:ext cx="5324366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51078-E284-4168-BEE4-74B2FCC82C7B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6381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231775" indent="0">
              <a:lnSpc>
                <a:spcPct val="150000"/>
              </a:lnSpc>
              <a:buFont typeface="Arial" panose="020B0604020202020204" pitchFamily="34" charset="0"/>
              <a:buNone/>
              <a:defRPr sz="2400"/>
            </a:lvl2pPr>
            <a:lvl3pPr marL="466209" indent="0">
              <a:lnSpc>
                <a:spcPct val="1500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130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MSIPCMContentMarking" descr="{&quot;HashCode&quot;:231139426,&quot;Placement&quot;:&quot;Footer&quot;,&quot;Top&quot;:530.093,&quot;Left&quot;:0.0,&quot;SlideWidth&quot;:979,&quot;SlideHeight&quot;:550}">
            <a:extLst>
              <a:ext uri="{FF2B5EF4-FFF2-40B4-BE49-F238E27FC236}">
                <a16:creationId xmlns:a16="http://schemas.microsoft.com/office/drawing/2014/main" id="{0F736C2B-06C0-49F1-94BE-51DE8AF3E512}"/>
              </a:ext>
            </a:extLst>
          </p:cNvPr>
          <p:cNvSpPr txBox="1"/>
          <p:nvPr userDrawn="1"/>
        </p:nvSpPr>
        <p:spPr>
          <a:xfrm>
            <a:off x="0" y="6732181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7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6" r:id="rId8"/>
    <p:sldLayoutId id="2147484568" r:id="rId9"/>
    <p:sldLayoutId id="2147484569" r:id="rId10"/>
    <p:sldLayoutId id="2147484570" r:id="rId11"/>
    <p:sldLayoutId id="2147484571" r:id="rId1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tnet.microsoft.com/download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AD/microsoft-identity-web/wiki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PowerBiDevCamp/AppOwnsDataWithRLS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DOTNET5-AppOwnsData-Tutoria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066244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</a:rPr>
              <a:t>Developing with .NET 5 and </a:t>
            </a:r>
            <a:br>
              <a:rPr lang="en-US" sz="5400" dirty="0">
                <a:solidFill>
                  <a:srgbClr val="000000"/>
                </a:solidFill>
              </a:rPr>
            </a:br>
            <a:r>
              <a:rPr lang="en-US" sz="5400" dirty="0">
                <a:solidFill>
                  <a:srgbClr val="000000"/>
                </a:solidFill>
              </a:rPr>
              <a:t>App-Owns-Data Embedding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0F64-BCCB-43B4-8F2C-1E7224D1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.NET 5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1DBC-E463-41F9-9E38-19DAC85C7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https://dotnet.microsoft.com/download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56F5B-9CD9-45D9-A645-D4D876CB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2059123"/>
            <a:ext cx="10955912" cy="355731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5246CB3-36EA-4F94-AB5F-0E47B6577EE3}"/>
              </a:ext>
            </a:extLst>
          </p:cNvPr>
          <p:cNvSpPr/>
          <p:nvPr/>
        </p:nvSpPr>
        <p:spPr bwMode="auto">
          <a:xfrm>
            <a:off x="321013" y="4577035"/>
            <a:ext cx="982494" cy="430887"/>
          </a:xfrm>
          <a:prstGeom prst="rightArrow">
            <a:avLst>
              <a:gd name="adj1" fmla="val 50000"/>
              <a:gd name="adj2" fmla="val 770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452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217E-F055-41AB-AB86-4001114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.NET 5 CLI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E8C036E-358E-458E-B9BA-812A6B49E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93257"/>
            <a:ext cx="11239464" cy="369332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Command to create a new project&gt; </a:t>
            </a:r>
            <a:r>
              <a:rPr lang="en-US" sz="2400" b="1" dirty="0">
                <a:latin typeface="Lucida Console" panose="020B0609040504020204" pitchFamily="49" charset="0"/>
              </a:rPr>
              <a:t>dotnet new </a:t>
            </a:r>
            <a:r>
              <a:rPr lang="en-US" sz="2400" b="1" dirty="0" err="1">
                <a:latin typeface="Lucida Console" panose="020B0609040504020204" pitchFamily="49" charset="0"/>
              </a:rPr>
              <a:t>mvc</a:t>
            </a:r>
            <a:r>
              <a:rPr lang="en-US" sz="2400" b="1" dirty="0">
                <a:latin typeface="Lucida Console" panose="020B0609040504020204" pitchFamily="49" charset="0"/>
              </a:rPr>
              <a:t> –auth </a:t>
            </a:r>
            <a:r>
              <a:rPr lang="en-US" sz="2400" b="1" dirty="0" err="1">
                <a:latin typeface="Lucida Console" panose="020B0609040504020204" pitchFamily="49" charset="0"/>
              </a:rPr>
              <a:t>singleOrg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E3CF89-5705-4723-A804-B9CAEA8B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19" y="1744649"/>
            <a:ext cx="10159492" cy="460087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1E7CA0-67D7-4EB7-8D24-BD52576CB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22" y="1744650"/>
            <a:ext cx="10159489" cy="46008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1D3B3-0FCE-42F5-A6C9-D605BC67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19" y="1744648"/>
            <a:ext cx="10311319" cy="466963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5149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Configuration in </a:t>
            </a:r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788C-7A15-4605-BA05-2FEACB310D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1142"/>
            <a:ext cx="10740719" cy="53698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84313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.NET 5 Debugging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7C9C-FDD5-4374-92B9-716C9B0440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1481501"/>
            <a:ext cx="6926506" cy="13755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8E839-BB15-4E58-86D4-0AFFC5FF91B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083" y="3174617"/>
            <a:ext cx="6674969" cy="1067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8FD61-13EA-4DE4-ACE0-42253BCB28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4541575"/>
            <a:ext cx="3086520" cy="19428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0277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878D-F415-4F19-A4AD-6ED8CBFE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versus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28B7-39BD-4AC5-A3E9-04136DEF6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885307"/>
          </a:xfrm>
        </p:spPr>
        <p:txBody>
          <a:bodyPr/>
          <a:lstStyle/>
          <a:p>
            <a:r>
              <a:rPr lang="en-US" dirty="0"/>
              <a:t>Should you use Visual Studio 2019 versus Visual Studio Code?</a:t>
            </a:r>
          </a:p>
          <a:p>
            <a:pPr lvl="1"/>
            <a:r>
              <a:rPr lang="en-US" dirty="0"/>
              <a:t>Yes, either one can be used to develop for .NET 5 3.1 and .NET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326D1-A20C-435D-B78A-8716757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19" y="2584108"/>
            <a:ext cx="2716752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AECD8-9E7F-4159-933D-0BA9F0AF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3" y="2584108"/>
            <a:ext cx="2945676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5174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b="1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910B-E658-497E-ACAE-64AD1C08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sz="32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70F57-5004-4730-B010-7A458A647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5139869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Strategic authentication library for Azure AD to assist developers</a:t>
            </a:r>
          </a:p>
          <a:p>
            <a:pPr lvl="1"/>
            <a:r>
              <a:rPr lang="en-US" dirty="0"/>
              <a:t>Used to perform authentication in Web applications and Web APIs</a:t>
            </a:r>
          </a:p>
          <a:p>
            <a:pPr lvl="1"/>
            <a:r>
              <a:rPr lang="en-US" dirty="0"/>
              <a:t>Used to acquire access tokens</a:t>
            </a:r>
          </a:p>
          <a:p>
            <a:pPr lvl="1"/>
            <a:r>
              <a:rPr lang="en-US" dirty="0"/>
              <a:t>Used to implement token caching</a:t>
            </a:r>
          </a:p>
          <a:p>
            <a:pPr lvl="1"/>
            <a:endParaRPr lang="en-US" dirty="0"/>
          </a:p>
          <a:p>
            <a:r>
              <a:rPr lang="en-US" dirty="0"/>
              <a:t>Scenarios where you should use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When developing Web applications and APIs built on .NET 3.1 and .NET 5</a:t>
            </a:r>
          </a:p>
          <a:p>
            <a:pPr lvl="1"/>
            <a:r>
              <a:rPr lang="en-US" dirty="0"/>
              <a:t>When authenticating users and acquiring user tokens</a:t>
            </a:r>
          </a:p>
          <a:p>
            <a:pPr lvl="1"/>
            <a:r>
              <a:rPr lang="en-US" dirty="0"/>
              <a:t>When authenticating service principals and acquiring app-only tokens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info at </a:t>
            </a:r>
            <a:r>
              <a:rPr lang="en-US" dirty="0">
                <a:hlinkClick r:id="rId2"/>
              </a:rPr>
              <a:t>https://github.com/AzureAD/microsoft-identity-web/wiki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4BE-5695-4180-A6D0-FDECFFC6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Enabling Authentication with </a:t>
            </a:r>
            <a:r>
              <a:rPr lang="en-US" sz="3600" dirty="0" err="1"/>
              <a:t>Microsoft.Identity.Web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EBBAC-3415-4A12-B010-AD068867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34" y="1574635"/>
            <a:ext cx="9248775" cy="38957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1969B28-8C9F-421A-81BE-D7D77FA7C20F}"/>
              </a:ext>
            </a:extLst>
          </p:cNvPr>
          <p:cNvSpPr/>
          <p:nvPr/>
        </p:nvSpPr>
        <p:spPr bwMode="auto">
          <a:xfrm>
            <a:off x="740662" y="2274695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FB6199-C0AE-41F7-9AB6-9F34FD56461D}"/>
              </a:ext>
            </a:extLst>
          </p:cNvPr>
          <p:cNvSpPr/>
          <p:nvPr/>
        </p:nvSpPr>
        <p:spPr bwMode="auto">
          <a:xfrm>
            <a:off x="750710" y="4311914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290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D73E-F312-4378-B2B6-8D6D6555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Sign in / Sign Out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2EBED-2140-4E44-A6C3-8F696AA2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60701"/>
            <a:ext cx="10738304" cy="45506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E168A3-9711-4445-BB63-340DF91AF921}"/>
              </a:ext>
            </a:extLst>
          </p:cNvPr>
          <p:cNvSpPr/>
          <p:nvPr/>
        </p:nvSpPr>
        <p:spPr bwMode="auto">
          <a:xfrm>
            <a:off x="5785658" y="3366198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8CA1E-3996-473A-BF95-63BA32F17CED}"/>
              </a:ext>
            </a:extLst>
          </p:cNvPr>
          <p:cNvSpPr/>
          <p:nvPr/>
        </p:nvSpPr>
        <p:spPr bwMode="auto">
          <a:xfrm>
            <a:off x="5785657" y="4638343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CE940-D621-4B3D-A24F-ECFC3E12874F}"/>
              </a:ext>
            </a:extLst>
          </p:cNvPr>
          <p:cNvSpPr/>
          <p:nvPr/>
        </p:nvSpPr>
        <p:spPr bwMode="auto">
          <a:xfrm>
            <a:off x="6085970" y="2841855"/>
            <a:ext cx="2927401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5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FC43-FB01-44D7-9DB8-51C02FF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Supports Route Authorization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15218E-92D1-480B-9B12-17103CE03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61884"/>
          </a:xfrm>
        </p:spPr>
        <p:txBody>
          <a:bodyPr/>
          <a:lstStyle/>
          <a:p>
            <a:r>
              <a:rPr lang="en-US" sz="2400" dirty="0"/>
              <a:t>Routes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</a:t>
            </a:r>
            <a:r>
              <a:rPr lang="en-US" sz="1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AllowAnonymous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]</a:t>
            </a:r>
            <a:r>
              <a:rPr lang="en-US" sz="2400" dirty="0"/>
              <a:t> accessible to anonymous user</a:t>
            </a:r>
          </a:p>
          <a:p>
            <a:r>
              <a:rPr lang="en-US" sz="2400" dirty="0"/>
              <a:t>Routes secured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[Authorize]</a:t>
            </a:r>
            <a:r>
              <a:rPr lang="en-US" sz="2400" dirty="0"/>
              <a:t> only accessible to authenticated users</a:t>
            </a:r>
          </a:p>
          <a:p>
            <a:r>
              <a:rPr lang="en-US" sz="2400" dirty="0"/>
              <a:t>Navigating to secured route automatically prompts for sign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81131-3C04-4C9F-8108-EF940806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4" y="3480947"/>
            <a:ext cx="3465127" cy="2924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065CE-46A6-4A8B-9CA2-F1538E9696FE}"/>
              </a:ext>
            </a:extLst>
          </p:cNvPr>
          <p:cNvSpPr/>
          <p:nvPr/>
        </p:nvSpPr>
        <p:spPr bwMode="auto">
          <a:xfrm>
            <a:off x="4983862" y="3961665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Index.cshtml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37CC66-0DA6-45C0-9697-4925AE7B546A}"/>
              </a:ext>
            </a:extLst>
          </p:cNvPr>
          <p:cNvSpPr/>
          <p:nvPr/>
        </p:nvSpPr>
        <p:spPr bwMode="auto">
          <a:xfrm>
            <a:off x="4983861" y="5524843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Embed.cshtml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6F9024-22A4-4D86-9E42-486D46B52B5F}"/>
              </a:ext>
            </a:extLst>
          </p:cNvPr>
          <p:cNvCxnSpPr/>
          <p:nvPr/>
        </p:nvCxnSpPr>
        <p:spPr>
          <a:xfrm flipV="1">
            <a:off x="3391975" y="4551269"/>
            <a:ext cx="1457011" cy="1909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CE2C25-86CC-426F-AC19-A62FF5A87AB3}"/>
              </a:ext>
            </a:extLst>
          </p:cNvPr>
          <p:cNvCxnSpPr/>
          <p:nvPr/>
        </p:nvCxnSpPr>
        <p:spPr>
          <a:xfrm>
            <a:off x="3366853" y="5524843"/>
            <a:ext cx="1507253" cy="2876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3C3CA-64E6-4677-A045-D26DA050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21"/>
          <a:stretch/>
        </p:blipFill>
        <p:spPr>
          <a:xfrm>
            <a:off x="7744051" y="3083248"/>
            <a:ext cx="3465128" cy="244159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41B7F-EB2A-46F9-B10D-EA696F2D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824" y="5812510"/>
            <a:ext cx="2685073" cy="9814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9954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9189A-211C-479A-A851-48B149585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2" y="1811819"/>
            <a:ext cx="8270538" cy="5107739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altLang="en-US" dirty="0"/>
              <a:t>What Is the Power BI Service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44935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Power BI Service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to program with workspaces, datasets, reports &amp; dashboards</a:t>
            </a:r>
          </a:p>
          <a:p>
            <a:pPr lvl="1"/>
            <a:r>
              <a:rPr lang="en-US" dirty="0"/>
              <a:t>API also often called “Power BI REST API”</a:t>
            </a:r>
          </a:p>
          <a:p>
            <a:endParaRPr lang="en-US" dirty="0"/>
          </a:p>
          <a:p>
            <a:r>
              <a:rPr lang="en-US" dirty="0"/>
              <a:t>What can you do with the Power BI Service API?</a:t>
            </a:r>
          </a:p>
          <a:p>
            <a:pPr lvl="1"/>
            <a:r>
              <a:rPr lang="en-US" dirty="0"/>
              <a:t>Publish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Create workspaces and clone content across workspaces</a:t>
            </a:r>
          </a:p>
          <a:p>
            <a:pPr lvl="1"/>
            <a:r>
              <a:rPr lang="en-US" dirty="0"/>
              <a:t>Embed Power BI reports and dashboards tiles in web pages</a:t>
            </a:r>
          </a:p>
          <a:p>
            <a:pPr lvl="1"/>
            <a:r>
              <a:rPr lang="en-US" dirty="0"/>
              <a:t>Create streaming datasets in order to build real-time dashboards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22A959C-2105-4703-B47D-A9F3F0BF07EA}"/>
              </a:ext>
            </a:extLst>
          </p:cNvPr>
          <p:cNvSpPr/>
          <p:nvPr/>
        </p:nvSpPr>
        <p:spPr>
          <a:xfrm>
            <a:off x="2254673" y="3497262"/>
            <a:ext cx="8237996" cy="31499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2D8925-2467-4093-8971-660FEA99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Access Control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15F94E70-0D69-4590-91A4-131DCF607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 Principal used to configure access control</a:t>
            </a:r>
          </a:p>
          <a:p>
            <a:pPr lvl="1"/>
            <a:r>
              <a:rPr lang="en-US" dirty="0"/>
              <a:t>Requires the use of v2 app workspaces</a:t>
            </a:r>
          </a:p>
          <a:p>
            <a:pPr lvl="1"/>
            <a:r>
              <a:rPr lang="en-US" dirty="0"/>
              <a:t>Service principal added to app workspaces as admin</a:t>
            </a:r>
          </a:p>
          <a:p>
            <a:pPr lvl="1"/>
            <a:r>
              <a:rPr lang="en-US" dirty="0"/>
              <a:t>Access control </a:t>
            </a:r>
            <a:r>
              <a:rPr lang="en-US" sz="1836" u="sng" dirty="0"/>
              <a:t>NOT</a:t>
            </a:r>
            <a:r>
              <a:rPr lang="en-US" dirty="0"/>
              <a:t> based on Azure AD permissions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25BFD1-6323-4635-9C46-2F47B2468BAD}"/>
              </a:ext>
            </a:extLst>
          </p:cNvPr>
          <p:cNvSpPr/>
          <p:nvPr/>
        </p:nvSpPr>
        <p:spPr>
          <a:xfrm>
            <a:off x="2410107" y="4781132"/>
            <a:ext cx="1612432" cy="73677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</a:rPr>
              <a:t>App 1</a:t>
            </a:r>
            <a:br>
              <a:rPr lang="en-US" sz="1428" dirty="0">
                <a:solidFill>
                  <a:schemeClr val="bg1"/>
                </a:solidFill>
              </a:rPr>
            </a:br>
            <a:r>
              <a:rPr lang="en-US" sz="1428" dirty="0">
                <a:solidFill>
                  <a:schemeClr val="bg1"/>
                </a:solidFill>
              </a:rPr>
              <a:t>Service Principal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8BAE2-2DE4-4F20-A4F1-F2F7BD1DB0C0}"/>
              </a:ext>
            </a:extLst>
          </p:cNvPr>
          <p:cNvSpPr/>
          <p:nvPr/>
        </p:nvSpPr>
        <p:spPr>
          <a:xfrm>
            <a:off x="8278114" y="5129491"/>
            <a:ext cx="2020641" cy="132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2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A522D-1B5A-45C2-A2D3-06105D03608E}"/>
              </a:ext>
            </a:extLst>
          </p:cNvPr>
          <p:cNvSpPr/>
          <p:nvPr/>
        </p:nvSpPr>
        <p:spPr>
          <a:xfrm>
            <a:off x="8278114" y="3652870"/>
            <a:ext cx="2020641" cy="132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1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25D165-6575-493E-9871-5A11201555EF}"/>
              </a:ext>
            </a:extLst>
          </p:cNvPr>
          <p:cNvGrpSpPr/>
          <p:nvPr/>
        </p:nvGrpSpPr>
        <p:grpSpPr>
          <a:xfrm>
            <a:off x="8433548" y="4041455"/>
            <a:ext cx="1709774" cy="2273787"/>
            <a:chOff x="6744070" y="3962571"/>
            <a:chExt cx="1676401" cy="222940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1FA085F-EE73-473A-9CF4-9E71EF450CA2}"/>
                </a:ext>
              </a:extLst>
            </p:cNvPr>
            <p:cNvSpPr/>
            <p:nvPr/>
          </p:nvSpPr>
          <p:spPr>
            <a:xfrm>
              <a:off x="6744070" y="5410370"/>
              <a:ext cx="1676401" cy="7816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/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1 Service Principal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2 Service Principal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8D11B6-F3AF-42D3-9E47-1DF68277BAEA}"/>
                </a:ext>
              </a:extLst>
            </p:cNvPr>
            <p:cNvSpPr/>
            <p:nvPr/>
          </p:nvSpPr>
          <p:spPr>
            <a:xfrm>
              <a:off x="6744070" y="3962571"/>
              <a:ext cx="1676401" cy="78160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>
                  <a:solidFill>
                    <a:schemeClr val="bg1"/>
                  </a:solidFill>
                </a:rPr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2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App 1 Service Principal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2DB5816-E984-433D-B1A0-7117BF85320A}"/>
              </a:ext>
            </a:extLst>
          </p:cNvPr>
          <p:cNvSpPr/>
          <p:nvPr/>
        </p:nvSpPr>
        <p:spPr>
          <a:xfrm>
            <a:off x="5751936" y="4483610"/>
            <a:ext cx="1476622" cy="132118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Power BI Service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74B9BD-1ED9-45DE-A2E9-22CA57546DA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4022538" y="5144205"/>
            <a:ext cx="1729398" cy="5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77A48C-62BD-4BEA-BE92-0AF72C16DECA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7228558" y="4313465"/>
            <a:ext cx="1049556" cy="830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6B910-2B64-4EEA-BDB5-FAF6613E7275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7228558" y="5144204"/>
            <a:ext cx="1049556" cy="6458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5CF60D-2846-4905-A1DA-3C8804BCCC5F}"/>
              </a:ext>
            </a:extLst>
          </p:cNvPr>
          <p:cNvSpPr/>
          <p:nvPr/>
        </p:nvSpPr>
        <p:spPr>
          <a:xfrm>
            <a:off x="4430748" y="4925767"/>
            <a:ext cx="854886" cy="499879"/>
          </a:xfrm>
          <a:prstGeom prst="roundRect">
            <a:avLst/>
          </a:prstGeom>
          <a:solidFill>
            <a:srgbClr val="FFFFC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18" dirty="0">
                <a:solidFill>
                  <a:schemeClr val="accent1">
                    <a:lumMod val="50000"/>
                  </a:schemeClr>
                </a:solidFill>
              </a:rPr>
              <a:t>App-only Access Token</a:t>
            </a:r>
          </a:p>
        </p:txBody>
      </p:sp>
    </p:spTree>
    <p:extLst>
      <p:ext uri="{BB962C8B-B14F-4D97-AF65-F5344CB8AC3E}">
        <p14:creationId xmlns:p14="http://schemas.microsoft.com/office/powerpoint/2010/main" val="2221262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040" dirty="0"/>
              <a:t>Enable Service Principal Access to Power BI Service API</a:t>
            </a:r>
          </a:p>
          <a:p>
            <a:pPr lvl="1"/>
            <a:r>
              <a:rPr lang="en-US" sz="1836" dirty="0"/>
              <a:t>Create an Azure AD security group (e.g. Power BI Apps)</a:t>
            </a:r>
          </a:p>
          <a:p>
            <a:endParaRPr lang="en-US" sz="2236" dirty="0"/>
          </a:p>
          <a:p>
            <a:endParaRPr lang="en-US" sz="2236" dirty="0"/>
          </a:p>
          <a:p>
            <a:endParaRPr lang="en-US" sz="2236" dirty="0"/>
          </a:p>
          <a:p>
            <a:pPr lvl="1"/>
            <a:r>
              <a:rPr lang="en-US" sz="1836" dirty="0"/>
              <a:t>Add group to </a:t>
            </a:r>
            <a:r>
              <a:rPr lang="en-US" sz="1836" i="1" dirty="0"/>
              <a:t>Power BI Allow service principals to use Power BI 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387B1-FBE8-403A-A5DA-91E5A0B2F1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1" y="2177800"/>
            <a:ext cx="6071326" cy="1197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DE05E-0E16-4C95-A08D-5FDEF5EB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1" y="3926997"/>
            <a:ext cx="4652079" cy="29226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9743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Create a confidential client in your Azure AD tenant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Configured as </a:t>
            </a:r>
            <a:r>
              <a:rPr lang="en-US" sz="1100" dirty="0">
                <a:solidFill>
                  <a:srgbClr val="002060"/>
                </a:solidFill>
                <a:latin typeface="Lucida Console" panose="020B0609040504020204" pitchFamily="49" charset="0"/>
              </a:rPr>
              <a:t>TYPE</a:t>
            </a:r>
            <a:r>
              <a:rPr lang="en-US" sz="1100" dirty="0"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srgbClr val="002060"/>
                </a:solidFill>
                <a:latin typeface="Lucida Console" panose="020B0609040504020204" pitchFamily="49" charset="0"/>
              </a:rPr>
              <a:t>Web</a:t>
            </a:r>
            <a:r>
              <a:rPr lang="en-US" sz="1600" dirty="0"/>
              <a:t> and no need for a redirect URL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Add a client secret or a client certificate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No need to configure any permissions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1C5DD-BAC4-4102-AD91-9CAD9B24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15" y="1686459"/>
            <a:ext cx="5637403" cy="887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B6EDF-B8C9-4400-A290-C1C1DE45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5" y="3051616"/>
            <a:ext cx="5623501" cy="887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E8F99-A8D6-47C7-86B8-562F79E76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15" y="4334454"/>
            <a:ext cx="5336838" cy="9736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F18F6-E0DD-4576-BE27-60983680F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15" y="5784912"/>
            <a:ext cx="5519957" cy="9680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3793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836" dirty="0"/>
              <a:t>Add application's service principal in </a:t>
            </a:r>
            <a:r>
              <a:rPr lang="en-US" sz="1836" b="1" dirty="0"/>
              <a:t>Power BI Apps</a:t>
            </a:r>
            <a:r>
              <a:rPr lang="en-US" sz="1836" dirty="0"/>
              <a:t> security group</a:t>
            </a:r>
          </a:p>
          <a:p>
            <a:pPr lvl="1"/>
            <a:endParaRPr lang="en-US" sz="1428" dirty="0"/>
          </a:p>
          <a:p>
            <a:pPr lvl="1"/>
            <a:endParaRPr lang="en-US" sz="1428" dirty="0"/>
          </a:p>
          <a:p>
            <a:pPr lvl="1"/>
            <a:endParaRPr lang="en-US" sz="1428" dirty="0"/>
          </a:p>
          <a:p>
            <a:endParaRPr lang="en-US" sz="1836" dirty="0"/>
          </a:p>
          <a:p>
            <a:r>
              <a:rPr lang="en-US" sz="1836" dirty="0"/>
              <a:t>Configure application's service principal as workspace admin</a:t>
            </a:r>
          </a:p>
          <a:p>
            <a:endParaRPr lang="en-US" sz="1836" dirty="0"/>
          </a:p>
          <a:p>
            <a:endParaRPr lang="en-US" sz="1836" dirty="0"/>
          </a:p>
          <a:p>
            <a:endParaRPr lang="en-US" sz="1836" dirty="0"/>
          </a:p>
          <a:p>
            <a:endParaRPr lang="en-US" sz="1836" dirty="0"/>
          </a:p>
          <a:p>
            <a:r>
              <a:rPr lang="en-US" sz="1836" dirty="0"/>
              <a:t>Service principal should now be workspace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23597-AED2-4E77-952D-BD7AF2192E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23" y="1775977"/>
            <a:ext cx="4240358" cy="11966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5D5CB-3CF4-4281-954B-93DDBD854A3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023" y="3691378"/>
            <a:ext cx="3774056" cy="12289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0A21F-30CC-4E9E-A483-93FDAAD5860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09" y="3683565"/>
            <a:ext cx="2523914" cy="11966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4780C6-E7EC-42D8-AE23-D1E2FFD4146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3" y="5616442"/>
            <a:ext cx="3048734" cy="12383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681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BC8C-FEB9-4C3F-B1C9-BDF05836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830997"/>
          </a:xfrm>
        </p:spPr>
        <p:txBody>
          <a:bodyPr/>
          <a:lstStyle/>
          <a:p>
            <a:r>
              <a:rPr lang="en-US" sz="3600" dirty="0"/>
              <a:t>Calling Directly to the Power BI Service API</a:t>
            </a:r>
            <a:br>
              <a:rPr lang="en-US" dirty="0"/>
            </a:br>
            <a:r>
              <a:rPr lang="en-US" sz="2400" dirty="0">
                <a:solidFill>
                  <a:schemeClr val="accent2"/>
                </a:solidFill>
              </a:rPr>
              <a:t>This is a sample of C# code that does not use the Power BI .NET SDK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4D4B8-1861-4C17-A033-B5F4A34B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0" y="1529327"/>
            <a:ext cx="8053490" cy="321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EC6CC-21CE-4459-BA82-3A26781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6" y="4968373"/>
            <a:ext cx="3513867" cy="17874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27986-75D7-4063-B267-DD1324145C1C}"/>
              </a:ext>
            </a:extLst>
          </p:cNvPr>
          <p:cNvGrpSpPr/>
          <p:nvPr/>
        </p:nvGrpSpPr>
        <p:grpSpPr>
          <a:xfrm>
            <a:off x="4488410" y="5240383"/>
            <a:ext cx="4677082" cy="1243471"/>
            <a:chOff x="3411984" y="4648200"/>
            <a:chExt cx="4677575" cy="1243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3033D8-4E97-4C43-B505-3074B21AE8F2}"/>
                </a:ext>
              </a:extLst>
            </p:cNvPr>
            <p:cNvSpPr/>
            <p:nvPr/>
          </p:nvSpPr>
          <p:spPr>
            <a:xfrm>
              <a:off x="3411984" y="4648200"/>
              <a:ext cx="2442125" cy="12435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C33A7-6025-4D71-B1FC-16FC572F9A67}"/>
                </a:ext>
              </a:extLst>
            </p:cNvPr>
            <p:cNvSpPr/>
            <p:nvPr/>
          </p:nvSpPr>
          <p:spPr>
            <a:xfrm>
              <a:off x="6553200" y="4648200"/>
              <a:ext cx="1536359" cy="12436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C70D99-3D1F-41AB-A72C-BFC3AE33855E}"/>
                </a:ext>
              </a:extLst>
            </p:cNvPr>
            <p:cNvSpPr/>
            <p:nvPr/>
          </p:nvSpPr>
          <p:spPr>
            <a:xfrm>
              <a:off x="3564618" y="5008209"/>
              <a:ext cx="2145013" cy="6810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CC9AF3-15F9-4E1A-ADDF-31213B3429D2}"/>
                </a:ext>
              </a:extLst>
            </p:cNvPr>
            <p:cNvCxnSpPr/>
            <p:nvPr/>
          </p:nvCxnSpPr>
          <p:spPr>
            <a:xfrm>
              <a:off x="5506611" y="5243700"/>
              <a:ext cx="13396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DFB007-AA25-48D3-AFED-7E9B3D7E2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6611" y="5440219"/>
              <a:ext cx="12210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2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590-4F0C-49E2-8EC6-83F94F3F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Power BI 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760B-6942-4B4B-A558-1A59C57D2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1415772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 sz="2448" dirty="0"/>
              <a:t>Developing without the Power BI .NET SDK</a:t>
            </a:r>
          </a:p>
          <a:p>
            <a:pPr lvl="1"/>
            <a:endParaRPr lang="en-US" sz="1632" dirty="0"/>
          </a:p>
          <a:p>
            <a:pPr lvl="1"/>
            <a:endParaRPr lang="en-US" sz="1632" dirty="0"/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Developing with the Power BI .NET SDK</a:t>
            </a:r>
          </a:p>
          <a:p>
            <a:endParaRPr lang="en-US" sz="2448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BA63C2-6F52-4428-87F6-CDA83C551775}"/>
              </a:ext>
            </a:extLst>
          </p:cNvPr>
          <p:cNvGrpSpPr/>
          <p:nvPr/>
        </p:nvGrpSpPr>
        <p:grpSpPr>
          <a:xfrm>
            <a:off x="891296" y="1761005"/>
            <a:ext cx="6332660" cy="1648545"/>
            <a:chOff x="838200" y="2092909"/>
            <a:chExt cx="5325862" cy="13161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57F283-31FC-4795-9921-FE412115338D}"/>
                </a:ext>
              </a:extLst>
            </p:cNvPr>
            <p:cNvSpPr/>
            <p:nvPr/>
          </p:nvSpPr>
          <p:spPr>
            <a:xfrm>
              <a:off x="838200" y="2092909"/>
              <a:ext cx="2438399" cy="1316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8A309-F9F9-4816-85A4-D3667D537A28}"/>
                </a:ext>
              </a:extLst>
            </p:cNvPr>
            <p:cNvSpPr/>
            <p:nvPr/>
          </p:nvSpPr>
          <p:spPr>
            <a:xfrm>
              <a:off x="3886200" y="2092910"/>
              <a:ext cx="2277862" cy="1316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FC2FBBF-9072-4A64-9563-E4515034C480}"/>
                </a:ext>
              </a:extLst>
            </p:cNvPr>
            <p:cNvSpPr/>
            <p:nvPr/>
          </p:nvSpPr>
          <p:spPr>
            <a:xfrm>
              <a:off x="990601" y="2473910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58F27F-EA4B-4CE1-8767-565C33BB5BED}"/>
                </a:ext>
              </a:extLst>
            </p:cNvPr>
            <p:cNvCxnSpPr/>
            <p:nvPr/>
          </p:nvCxnSpPr>
          <p:spPr>
            <a:xfrm>
              <a:off x="2929631" y="2723132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7C5FE5-261B-4694-8E99-8F54E0971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2931110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D7997D-70D3-4637-8463-D75E171EA01E}"/>
              </a:ext>
            </a:extLst>
          </p:cNvPr>
          <p:cNvGrpSpPr/>
          <p:nvPr/>
        </p:nvGrpSpPr>
        <p:grpSpPr>
          <a:xfrm>
            <a:off x="891297" y="4339508"/>
            <a:ext cx="11073724" cy="2321402"/>
            <a:chOff x="891297" y="4339508"/>
            <a:chExt cx="11073724" cy="23214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428934-DC4F-40E7-93A2-ED1353C98D32}"/>
                </a:ext>
              </a:extLst>
            </p:cNvPr>
            <p:cNvGrpSpPr/>
            <p:nvPr/>
          </p:nvGrpSpPr>
          <p:grpSpPr>
            <a:xfrm>
              <a:off x="891297" y="4339508"/>
              <a:ext cx="6295074" cy="2321402"/>
              <a:chOff x="838199" y="4389506"/>
              <a:chExt cx="5325863" cy="181306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7DE4A2-0A67-4002-BB48-335FD874739F}"/>
                  </a:ext>
                </a:extLst>
              </p:cNvPr>
              <p:cNvSpPr/>
              <p:nvPr/>
            </p:nvSpPr>
            <p:spPr>
              <a:xfrm>
                <a:off x="838200" y="4886455"/>
                <a:ext cx="2438399" cy="131610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Power BI .NET SDK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28E0E9-D2AE-4E2F-9EFA-21CBCD46DA9C}"/>
                  </a:ext>
                </a:extLst>
              </p:cNvPr>
              <p:cNvSpPr/>
              <p:nvPr/>
            </p:nvSpPr>
            <p:spPr>
              <a:xfrm>
                <a:off x="3886200" y="4389506"/>
                <a:ext cx="2277862" cy="18130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Power BI</a:t>
                </a:r>
              </a:p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Service API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299CEA6-DEA3-4A5A-B52D-CDA27B912123}"/>
                  </a:ext>
                </a:extLst>
              </p:cNvPr>
              <p:cNvSpPr/>
              <p:nvPr/>
            </p:nvSpPr>
            <p:spPr>
              <a:xfrm>
                <a:off x="990600" y="5065157"/>
                <a:ext cx="2141740" cy="72075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Executing HTTP Requests</a:t>
                </a:r>
              </a:p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Capturing HTTP Responses</a:t>
                </a:r>
              </a:p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Serializing/Deserializing JSON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2C98ABB-9817-47E9-9315-844F7CFF1A47}"/>
                  </a:ext>
                </a:extLst>
              </p:cNvPr>
              <p:cNvCxnSpPr/>
              <p:nvPr/>
            </p:nvCxnSpPr>
            <p:spPr>
              <a:xfrm>
                <a:off x="2929631" y="5314379"/>
                <a:ext cx="133756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E0F4C89-6438-4E59-966B-21CEB185BE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9631" y="5522357"/>
                <a:ext cx="121920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48F7A12-3E79-4039-A539-EBB1BB191E25}"/>
                  </a:ext>
                </a:extLst>
              </p:cNvPr>
              <p:cNvSpPr/>
              <p:nvPr/>
            </p:nvSpPr>
            <p:spPr>
              <a:xfrm>
                <a:off x="838199" y="4389506"/>
                <a:ext cx="2438399" cy="40003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Your C# Code</a:t>
                </a:r>
              </a:p>
            </p:txBody>
          </p:sp>
        </p:grp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C56D070A-0C0B-4C45-9C40-08A8892D766D}"/>
                </a:ext>
              </a:extLst>
            </p:cNvPr>
            <p:cNvSpPr/>
            <p:nvPr/>
          </p:nvSpPr>
          <p:spPr>
            <a:xfrm>
              <a:off x="1979335" y="4825645"/>
              <a:ext cx="727154" cy="3994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15E928-BC33-4A70-916E-5F96AB2C2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15" t="13273" r="4550" b="54913"/>
            <a:stretch/>
          </p:blipFill>
          <p:spPr>
            <a:xfrm>
              <a:off x="7477055" y="4339508"/>
              <a:ext cx="4487966" cy="65436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A05E5D4-DAFC-4768-BD37-4A95B732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55" y="1759721"/>
            <a:ext cx="4487966" cy="1789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8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3</a:t>
            </a:r>
            <a:br>
              <a:rPr lang="en-US" sz="3600" dirty="0"/>
            </a:br>
            <a:r>
              <a:rPr lang="en-US" sz="3200" dirty="0"/>
              <a:t>Call the Power BI Service API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7454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new class named </a:t>
            </a:r>
            <a:r>
              <a:rPr lang="en-US" sz="2000" b="1" dirty="0" err="1">
                <a:latin typeface="Lucida Console" panose="020B0609040504020204" pitchFamily="49" charset="0"/>
              </a:rPr>
              <a:t>PowerBiServiceApi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support to acquire access tokens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Call Power BI Service API to get embedding data for a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Pass the embedding data for a report to the browser</a:t>
            </a:r>
            <a:endParaRPr lang="en-US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865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B5D6-23B3-46AF-89B8-3BBA9FA1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239F4-AB49-40EA-807E-63BE1DC37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120598"/>
          </a:xfrm>
        </p:spPr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ConfigureService</a:t>
            </a:r>
            <a:r>
              <a:rPr lang="en-US" dirty="0"/>
              <a:t> in </a:t>
            </a:r>
            <a:r>
              <a:rPr lang="en-US" dirty="0" err="1"/>
              <a:t>Startup.cs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new C# Class named </a:t>
            </a:r>
            <a:r>
              <a:rPr lang="en-US" dirty="0" err="1"/>
              <a:t>PowerBiServiceAPi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60C55-72D5-47F7-BE01-33E0D819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9" y="4590066"/>
            <a:ext cx="8953500" cy="23050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294885C-521B-463F-AAD8-3684590555C5}"/>
              </a:ext>
            </a:extLst>
          </p:cNvPr>
          <p:cNvSpPr/>
          <p:nvPr/>
        </p:nvSpPr>
        <p:spPr bwMode="auto">
          <a:xfrm>
            <a:off x="9867482" y="5265336"/>
            <a:ext cx="2098740" cy="1356527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85D02-42E4-4A00-B41D-4AA0CFA3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0" y="1950295"/>
            <a:ext cx="7260516" cy="17593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724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7D72-B732-4E58-ABFE-67AE37BE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Authenticating with Azure AD as Service Principal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70B9E-9345-4FE3-A2C6-D3F8FB7C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37182"/>
            <a:ext cx="10797502" cy="53001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3158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D45B-0277-4633-A437-590A05ED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PowerBiServiceApi</a:t>
            </a:r>
            <a:r>
              <a:rPr lang="en-US" dirty="0"/>
              <a:t> from a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E021A-EB68-48F3-A047-8791E8AA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1" y="1317568"/>
            <a:ext cx="7738766" cy="38382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391CD-4494-47A6-9489-F18097A136FA}"/>
              </a:ext>
            </a:extLst>
          </p:cNvPr>
          <p:cNvGrpSpPr/>
          <p:nvPr/>
        </p:nvGrpSpPr>
        <p:grpSpPr>
          <a:xfrm>
            <a:off x="759085" y="5612877"/>
            <a:ext cx="10404634" cy="1135467"/>
            <a:chOff x="759085" y="5612877"/>
            <a:chExt cx="10404634" cy="11354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F2EB72-B2E2-4191-9DD3-AFC44652FF58}"/>
                </a:ext>
              </a:extLst>
            </p:cNvPr>
            <p:cNvSpPr/>
            <p:nvPr/>
          </p:nvSpPr>
          <p:spPr bwMode="auto">
            <a:xfrm>
              <a:off x="759085" y="5612881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MSAL Token Acquisition Service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1E05E74-BDD1-433F-B597-CF532B713600}"/>
                </a:ext>
              </a:extLst>
            </p:cNvPr>
            <p:cNvSpPr/>
            <p:nvPr/>
          </p:nvSpPr>
          <p:spPr bwMode="auto">
            <a:xfrm>
              <a:off x="3061882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B862875-28BB-458B-9B00-AFEDB613D1CD}"/>
                </a:ext>
              </a:extLst>
            </p:cNvPr>
            <p:cNvSpPr/>
            <p:nvPr/>
          </p:nvSpPr>
          <p:spPr bwMode="auto">
            <a:xfrm>
              <a:off x="7128845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497705-0307-418C-853A-11F20664EE28}"/>
                </a:ext>
              </a:extLst>
            </p:cNvPr>
            <p:cNvSpPr/>
            <p:nvPr/>
          </p:nvSpPr>
          <p:spPr bwMode="auto">
            <a:xfrm>
              <a:off x="4826047" y="5612878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PowerBiServiceAPI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811FD-D0A2-417C-8AD9-1B2D86945112}"/>
                </a:ext>
              </a:extLst>
            </p:cNvPr>
            <p:cNvSpPr/>
            <p:nvPr/>
          </p:nvSpPr>
          <p:spPr bwMode="auto">
            <a:xfrm>
              <a:off x="8893009" y="5612877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HomeController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0175FEE-F561-481E-9120-7014E663E097}"/>
              </a:ext>
            </a:extLst>
          </p:cNvPr>
          <p:cNvSpPr/>
          <p:nvPr/>
        </p:nvSpPr>
        <p:spPr bwMode="auto">
          <a:xfrm>
            <a:off x="6561574" y="2170444"/>
            <a:ext cx="2331435" cy="910481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69281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DCE9-DA70-4BCD-AA8B-2CADFEE3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Call </a:t>
            </a:r>
            <a:r>
              <a:rPr lang="en-US" sz="3600" dirty="0" err="1"/>
              <a:t>GetReportInGroupAsync</a:t>
            </a:r>
            <a:r>
              <a:rPr lang="en-US" sz="3600" dirty="0"/>
              <a:t> to Get Embedding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B5537-E371-4D6C-A789-0BCEA9AC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4" y="1285034"/>
            <a:ext cx="3393153" cy="131022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4D52E-2EE7-46AF-8AF8-B07A4B7A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4" y="2924498"/>
            <a:ext cx="7507953" cy="312900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58755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88263" y="1378083"/>
            <a:ext cx="11239464" cy="3720634"/>
          </a:xfrm>
        </p:spPr>
        <p:txBody>
          <a:bodyPr/>
          <a:lstStyle/>
          <a:p>
            <a:r>
              <a:rPr lang="en-US" sz="2400" dirty="0"/>
              <a:t>App-Owns-Data embedding requires developer to generate embed tokens</a:t>
            </a:r>
          </a:p>
          <a:p>
            <a:pPr lvl="1"/>
            <a:r>
              <a:rPr lang="en-US" sz="2000" dirty="0"/>
              <a:t>Developer controls what permissions are extended to user for embedding purposes</a:t>
            </a:r>
          </a:p>
          <a:p>
            <a:pPr lvl="1"/>
            <a:r>
              <a:rPr lang="en-US" sz="2000" dirty="0"/>
              <a:t>Generating embed tokens requires dedicated capacity for any production scenarios</a:t>
            </a:r>
          </a:p>
          <a:p>
            <a:pPr lvl="1"/>
            <a:endParaRPr lang="en-US" sz="2000" dirty="0"/>
          </a:p>
          <a:p>
            <a:r>
              <a:rPr lang="en-US" sz="2400" dirty="0"/>
              <a:t>You generate embed tokens with the Power BI Service API</a:t>
            </a:r>
          </a:p>
          <a:p>
            <a:pPr lvl="1"/>
            <a:r>
              <a:rPr lang="en-US" sz="2000" dirty="0"/>
              <a:t>Embed Token V1 API used to create single resource embed tokens 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(see example below)</a:t>
            </a: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/>
              <a:t>Embed Token V2 API used to create multi-resource embed tokens 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(see example in later slide)</a:t>
            </a: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/>
              <a:t>Embed token provides restrictions on whether user can view, edit or create</a:t>
            </a:r>
          </a:p>
          <a:p>
            <a:pPr lvl="1"/>
            <a:r>
              <a:rPr lang="en-US" sz="2000" dirty="0"/>
              <a:t>Embed token can be generated to support row-level security (RLS)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28" y="5239396"/>
            <a:ext cx="9753506" cy="1378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58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01A6-56AF-42C7-86FB-68F2AE58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Report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B3EB4-A8C8-41E5-B24A-0B547FAB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8" y="1184728"/>
            <a:ext cx="10258425" cy="48863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23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Data from the View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554E8-C70B-4862-8D3A-FE3FFE9F1D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256669"/>
            <a:ext cx="10522922" cy="5280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095949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7D48E-7376-4BA1-8A33-9049020E7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01" y="1260465"/>
            <a:ext cx="9734141" cy="527685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853723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5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4</a:t>
            </a:r>
            <a:br>
              <a:rPr lang="en-US" sz="3600" dirty="0"/>
            </a:br>
            <a:r>
              <a:rPr lang="en-US" sz="3200" dirty="0"/>
              <a:t>Embedding a Report using powerbi.js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57F82-1F51-49C6-B0DE-CF23A2035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540129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script link to powerbi.js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view model to pass embedding data to browser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Write JavaScript code to embed a report</a:t>
            </a:r>
          </a:p>
        </p:txBody>
      </p:sp>
    </p:spTree>
    <p:extLst>
      <p:ext uri="{BB962C8B-B14F-4D97-AF65-F5344CB8AC3E}">
        <p14:creationId xmlns:p14="http://schemas.microsoft.com/office/powerpoint/2010/main" val="4722560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7775-E24A-4E90-8BEB-4C8E7267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View To Embed a Report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21B41-D63B-4923-99DA-517B7176F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07721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First script link loads Power BI JavaScript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Second script link adds view model to web page with report embedding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Third script link loads a custom </a:t>
            </a:r>
            <a:r>
              <a:rPr lang="en-US" sz="2000" dirty="0" err="1"/>
              <a:t>Javascript</a:t>
            </a:r>
            <a:r>
              <a:rPr lang="en-US" sz="2000" dirty="0"/>
              <a:t> file named embed.js that you will write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761C-E6A1-4C94-BC6A-2652AE88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6" y="2653749"/>
            <a:ext cx="8920511" cy="388357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04396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3108993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User launches your app using a browser</a:t>
            </a:r>
          </a:p>
          <a:p>
            <a:r>
              <a:rPr lang="en-US" sz="2400" dirty="0"/>
              <a:t>App authenticates with Azure Active Directory and obtains access token </a:t>
            </a:r>
          </a:p>
          <a:p>
            <a:r>
              <a:rPr lang="en-US" sz="2400" dirty="0"/>
              <a:t>App uses access token to call to Power BI Service API</a:t>
            </a:r>
          </a:p>
          <a:p>
            <a:r>
              <a:rPr lang="en-US" sz="2400" dirty="0"/>
              <a:t>App retrieves data for embedded resource and passes it to browser.</a:t>
            </a:r>
          </a:p>
          <a:p>
            <a:r>
              <a:rPr lang="en-US" sz="2400" dirty="0"/>
              <a:t>Client-side code uses Power BI JavaScript API to create embedded resource</a:t>
            </a:r>
          </a:p>
          <a:p>
            <a:r>
              <a:rPr lang="en-US" sz="24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09559" y="411899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9831" y="446872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20122" y="5313081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accent5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62160" y="585462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849218" y="431592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56551" y="5163719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73914" y="496579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91166" y="466910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1618" y="418613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366573" y="454488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5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83BA-8568-419F-A9C7-709D3C51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the Report View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7388-B111-4F7D-A175-BB56AC46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2" y="2995253"/>
            <a:ext cx="5447271" cy="328175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B4AFE-4D3D-4FAA-8DE2-484F2D15F6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2" y="1305347"/>
            <a:ext cx="2378164" cy="1395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399160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E138-F513-48EB-AEFD-C829C581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Report using powerbi.js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D6820-0389-40B9-9DD0-34452CB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8" y="1344613"/>
            <a:ext cx="5225422" cy="51927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EDDFB-3873-40FB-9F32-E9222E2B89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59" y="1718561"/>
            <a:ext cx="6246624" cy="40965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11049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5</a:t>
            </a:r>
            <a:br>
              <a:rPr lang="en-US" sz="3600" dirty="0"/>
            </a:br>
            <a:r>
              <a:rPr lang="en-US" sz="3200" dirty="0"/>
              <a:t>Adding TypeScript/Webpack Support to a .NET 5 Project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CE1CF-0BB1-4613-B613-55A80CE46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516979"/>
            <a:ext cx="11239464" cy="418242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package.json</a:t>
            </a:r>
            <a:r>
              <a:rPr lang="en-US" dirty="0"/>
              <a:t> file to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</a:t>
            </a:r>
            <a:r>
              <a:rPr lang="en-US" dirty="0"/>
              <a:t> project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to install Node.js packages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tsconfig.json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webpack.config.js</a:t>
            </a:r>
            <a:r>
              <a:rPr lang="en-US" dirty="0"/>
              <a:t> to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new TypeScript file named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latin typeface="Lucida Console" panose="020B0609040504020204" pitchFamily="49" charset="0"/>
              </a:rPr>
              <a:t> run build</a:t>
            </a:r>
            <a:r>
              <a:rPr lang="en-US" dirty="0"/>
              <a:t> to compile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embed.js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Update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UserOwnsData.csproj</a:t>
            </a:r>
            <a:r>
              <a:rPr lang="en-US" dirty="0"/>
              <a:t> with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190921316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26298"/>
          </a:xfrm>
        </p:spPr>
        <p:txBody>
          <a:bodyPr/>
          <a:lstStyle/>
          <a:p>
            <a:r>
              <a:rPr lang="en-US" sz="3800" dirty="0"/>
              <a:t>Adding Node.js Support for TypeScript Compilation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30723-6CD4-4356-BC96-26EFEC8153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7" y="1440873"/>
            <a:ext cx="3393845" cy="31311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1D176-CD67-4DDA-9D03-643B18418C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716" y="1526972"/>
            <a:ext cx="6581479" cy="28164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07718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C6E-C63A-4970-8DBE-4CBE6974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8A0C-DC4A-4BAA-AC4D-AD5CEA3A37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617048"/>
            <a:ext cx="5579074" cy="992707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61704-97F0-4832-BE0F-DBB48BAFEC7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3215606"/>
            <a:ext cx="10511859" cy="26939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043102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1892-4ACA-4E9C-B276-E540E4F6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43198"/>
          </a:xfrm>
        </p:spPr>
        <p:txBody>
          <a:bodyPr/>
          <a:lstStyle/>
          <a:p>
            <a:r>
              <a:rPr lang="en-US" sz="3200" dirty="0"/>
              <a:t>Understanding Webpack and Dynamic Module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856A6-DA61-415A-9F5F-13C954A1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78" y="1310542"/>
            <a:ext cx="4885883" cy="232459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423609-2C05-4E48-86F4-1AAD2A73DBFC}"/>
              </a:ext>
            </a:extLst>
          </p:cNvPr>
          <p:cNvGrpSpPr/>
          <p:nvPr/>
        </p:nvGrpSpPr>
        <p:grpSpPr>
          <a:xfrm>
            <a:off x="895192" y="4214567"/>
            <a:ext cx="8919553" cy="2322758"/>
            <a:chOff x="1758461" y="3497262"/>
            <a:chExt cx="8919553" cy="3264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81714E-706E-4466-8F26-F156F528BAE1}"/>
                </a:ext>
              </a:extLst>
            </p:cNvPr>
            <p:cNvSpPr/>
            <p:nvPr/>
          </p:nvSpPr>
          <p:spPr bwMode="auto">
            <a:xfrm>
              <a:off x="1758462" y="349726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embed.ts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B93E81-9F3A-4755-BBF0-232AE01B32A1}"/>
                </a:ext>
              </a:extLst>
            </p:cNvPr>
            <p:cNvSpPr/>
            <p:nvPr/>
          </p:nvSpPr>
          <p:spPr bwMode="auto">
            <a:xfrm>
              <a:off x="1758461" y="579610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Powerbi.js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1BC971-9939-4A78-946C-2E743212A466}"/>
                </a:ext>
              </a:extLst>
            </p:cNvPr>
            <p:cNvSpPr/>
            <p:nvPr/>
          </p:nvSpPr>
          <p:spPr bwMode="auto">
            <a:xfrm>
              <a:off x="1758461" y="4615961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jquery.js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7450E9-B3CF-4BDE-A8BB-19C6E377373E}"/>
                </a:ext>
              </a:extLst>
            </p:cNvPr>
            <p:cNvSpPr/>
            <p:nvPr/>
          </p:nvSpPr>
          <p:spPr bwMode="auto">
            <a:xfrm>
              <a:off x="4920219" y="4415258"/>
              <a:ext cx="3081629" cy="1362473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webpack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817423-6078-4958-920E-EA737914E14B}"/>
                </a:ext>
              </a:extLst>
            </p:cNvPr>
            <p:cNvSpPr/>
            <p:nvPr/>
          </p:nvSpPr>
          <p:spPr bwMode="auto">
            <a:xfrm>
              <a:off x="6436645" y="4744860"/>
              <a:ext cx="1253569" cy="70326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Typescript Compiler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EC03DB-B731-416F-9BE6-A2DD56675751}"/>
                </a:ext>
              </a:extLst>
            </p:cNvPr>
            <p:cNvSpPr/>
            <p:nvPr/>
          </p:nvSpPr>
          <p:spPr bwMode="auto">
            <a:xfrm>
              <a:off x="8818683" y="4607183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embed.js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B6EFE3-6970-4836-82E6-7A919D0C996F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93" y="4085655"/>
              <a:ext cx="1143792" cy="78544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A314C2-98CB-447A-86A8-DDC8137D27F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617792" y="5093215"/>
              <a:ext cx="1223793" cy="549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13F1E2-D335-4A86-95FF-FFA51018DF9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617792" y="5293870"/>
              <a:ext cx="1223793" cy="98498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BEFA10-502A-4F33-A3C8-32B43264FF0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8001848" y="5089935"/>
              <a:ext cx="816835" cy="656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63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3D8B-16F1-4C51-9B8A-54AA0653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05BBD-979B-49E9-AC4E-6330B620DB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1" y="1183409"/>
            <a:ext cx="9003087" cy="3955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F541EF-F0D0-4475-B9FC-6FBEE17337DE}"/>
              </a:ext>
            </a:extLst>
          </p:cNvPr>
          <p:cNvGrpSpPr/>
          <p:nvPr/>
        </p:nvGrpSpPr>
        <p:grpSpPr>
          <a:xfrm>
            <a:off x="2349661" y="2893671"/>
            <a:ext cx="9677185" cy="3853632"/>
            <a:chOff x="2349661" y="2893671"/>
            <a:chExt cx="9677185" cy="3853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9EBC8D-28D8-447F-B463-76B2A697006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96698" y="3875437"/>
              <a:ext cx="8430148" cy="287186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4F9047-30ED-47B5-8E5B-62CBF5B0EFA1}"/>
                </a:ext>
              </a:extLst>
            </p:cNvPr>
            <p:cNvCxnSpPr/>
            <p:nvPr/>
          </p:nvCxnSpPr>
          <p:spPr>
            <a:xfrm>
              <a:off x="2349661" y="2893671"/>
              <a:ext cx="1400536" cy="122691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402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7DEE-C09D-4B3C-BCB0-B7311D5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</a:t>
            </a:r>
            <a:r>
              <a:rPr lang="en-US" dirty="0" err="1"/>
              <a:t>UserOwnsData.csproj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AAF1E-7D67-4185-BAE2-8C2BBFFB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0" y="1411580"/>
            <a:ext cx="10911653" cy="48936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70706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F080-4690-4E60-AF8C-64E41597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Lucida Console" panose="020B0609040504020204" pitchFamily="49" charset="0"/>
              </a:rPr>
              <a:t>dotnet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1DD8A-1CC5-4436-9F78-364A0D0FBC6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362248"/>
            <a:ext cx="4604085" cy="913361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C2111-89A5-4E1B-8080-3AE164F05D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2" y="2429856"/>
            <a:ext cx="4835683" cy="41074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4385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461111"/>
          </a:xfrm>
        </p:spPr>
        <p:txBody>
          <a:bodyPr/>
          <a:lstStyle/>
          <a:p>
            <a:r>
              <a:rPr lang="en-US" sz="3264" dirty="0"/>
              <a:t>Choosing the Correct Embedding Model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>
          <a:xfrm>
            <a:off x="596712" y="1463669"/>
            <a:ext cx="5315516" cy="1908215"/>
          </a:xfrm>
        </p:spPr>
        <p:txBody>
          <a:bodyPr/>
          <a:lstStyle/>
          <a:p>
            <a:r>
              <a:rPr lang="en-US" dirty="0"/>
              <a:t>User-Owns-Data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All users require a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corporate environments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as current user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user’s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771" y="1463669"/>
            <a:ext cx="5323611" cy="1908215"/>
          </a:xfrm>
        </p:spPr>
        <p:txBody>
          <a:bodyPr/>
          <a:lstStyle/>
          <a:p>
            <a:r>
              <a:rPr lang="en-US" dirty="0"/>
              <a:t>App-Owns-Data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No users require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commercial applications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596712" y="3750563"/>
            <a:ext cx="4623017" cy="2057808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32789" y="3636187"/>
            <a:ext cx="4623013" cy="2057808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1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FC9F-5EC7-458C-AA95-79DDF162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PBI JS API using TypeScript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A1E77-69D9-4B6F-922E-858744FB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9" y="1251892"/>
            <a:ext cx="8072298" cy="528543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0DE978-9DDD-4B48-AE0F-A0213ADB547B}"/>
              </a:ext>
            </a:extLst>
          </p:cNvPr>
          <p:cNvSpPr/>
          <p:nvPr/>
        </p:nvSpPr>
        <p:spPr bwMode="auto">
          <a:xfrm>
            <a:off x="1021601" y="1585812"/>
            <a:ext cx="2857063" cy="28318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DE5991-8936-4FE8-8C91-46CB7D4A0A3D}"/>
              </a:ext>
            </a:extLst>
          </p:cNvPr>
          <p:cNvSpPr/>
          <p:nvPr/>
        </p:nvSpPr>
        <p:spPr bwMode="auto">
          <a:xfrm>
            <a:off x="1021602" y="1968096"/>
            <a:ext cx="2153678" cy="31288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342764-D6AF-478C-A787-1E55C8B1E754}"/>
              </a:ext>
            </a:extLst>
          </p:cNvPr>
          <p:cNvSpPr/>
          <p:nvPr/>
        </p:nvSpPr>
        <p:spPr bwMode="auto">
          <a:xfrm>
            <a:off x="1021601" y="2380079"/>
            <a:ext cx="3470012" cy="30283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8B550-98C0-4467-8B53-44A6C60E3420}"/>
              </a:ext>
            </a:extLst>
          </p:cNvPr>
          <p:cNvSpPr/>
          <p:nvPr/>
        </p:nvSpPr>
        <p:spPr bwMode="auto">
          <a:xfrm>
            <a:off x="1021600" y="6132630"/>
            <a:ext cx="7780755" cy="29831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36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6</a:t>
            </a:r>
            <a:br>
              <a:rPr lang="en-US" sz="3600" dirty="0"/>
            </a:br>
            <a:r>
              <a:rPr lang="en-US" sz="3200" dirty="0"/>
              <a:t>Creating a View Model for App Workspaces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B701E-60FC-443E-B752-948F823D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96162"/>
            <a:ext cx="5440748" cy="41612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3E2285-B646-4EED-85FF-BB2056A2AD06}"/>
              </a:ext>
            </a:extLst>
          </p:cNvPr>
          <p:cNvGrpSpPr/>
          <p:nvPr/>
        </p:nvGrpSpPr>
        <p:grpSpPr>
          <a:xfrm>
            <a:off x="3396343" y="4051167"/>
            <a:ext cx="9040132" cy="2943358"/>
            <a:chOff x="3396343" y="4051167"/>
            <a:chExt cx="9040132" cy="29433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A757E-924A-40D3-AD44-12259A63CCD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970" y="4051167"/>
              <a:ext cx="6951505" cy="294335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2BE091-D82A-46FF-9F71-998962E54956}"/>
                </a:ext>
              </a:extLst>
            </p:cNvPr>
            <p:cNvCxnSpPr/>
            <p:nvPr/>
          </p:nvCxnSpPr>
          <p:spPr>
            <a:xfrm>
              <a:off x="3396343" y="5506497"/>
              <a:ext cx="1858945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98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440D-E17D-4CB5-BFC9-95D772B4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User Experience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D29B8-1EC6-4229-A5FC-4F2881B525A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4030" y="1208771"/>
            <a:ext cx="3933217" cy="5085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A961-868E-4790-A281-B9353D8554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2" y="1208771"/>
            <a:ext cx="6951505" cy="29433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8344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9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D7C7-5824-4754-92DC-0200AF03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Programming with Multi-Resource Embed Tokens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8ABBD-E841-4802-85E5-A95B752E7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7667"/>
            <a:ext cx="11239464" cy="369332"/>
          </a:xfrm>
        </p:spPr>
        <p:txBody>
          <a:bodyPr/>
          <a:lstStyle/>
          <a:p>
            <a:r>
              <a:rPr lang="en-US" sz="2400" dirty="0"/>
              <a:t>Used in App-Owns-Data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03313-6DD0-48F7-8DDC-3ED6E6B0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5" y="1573782"/>
            <a:ext cx="9761548" cy="51549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17925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What Is Row-level Security (RLS)?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8963" y="1377950"/>
            <a:ext cx="11239500" cy="2932021"/>
          </a:xfrm>
        </p:spPr>
        <p:txBody>
          <a:bodyPr/>
          <a:lstStyle/>
          <a:p>
            <a:r>
              <a:rPr lang="en-US" dirty="0"/>
              <a:t>Security Scheme for Power BI Datasets based on Named Roles</a:t>
            </a:r>
          </a:p>
          <a:p>
            <a:pPr lvl="1"/>
            <a:r>
              <a:rPr lang="en-US" dirty="0"/>
              <a:t>Roles are defined using Power BI Desktop or Tabular Object Model (TOM)</a:t>
            </a:r>
          </a:p>
          <a:p>
            <a:pPr lvl="1"/>
            <a:r>
              <a:rPr lang="en-US" dirty="0"/>
              <a:t>Each role is scoped to the dataset</a:t>
            </a:r>
          </a:p>
          <a:p>
            <a:pPr lvl="2"/>
            <a:endParaRPr lang="en-US" dirty="0"/>
          </a:p>
          <a:p>
            <a:r>
              <a:rPr lang="en-US" dirty="0"/>
              <a:t>Role defined using one or more DAX expressions</a:t>
            </a:r>
          </a:p>
          <a:p>
            <a:pPr lvl="1"/>
            <a:r>
              <a:rPr lang="en-US" dirty="0"/>
              <a:t>DAX expressions restrict which rows are accessible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56" y="4040650"/>
            <a:ext cx="9024898" cy="249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94621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D372-3EEA-4AF4-8E86-611B8577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Embedding RLS-enabled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303A-1340-4483-A936-54446C683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1377950"/>
            <a:ext cx="11239500" cy="2526782"/>
          </a:xfrm>
        </p:spPr>
        <p:txBody>
          <a:bodyPr/>
          <a:lstStyle/>
          <a:p>
            <a:r>
              <a:rPr lang="en-US" dirty="0"/>
              <a:t>Programming with </a:t>
            </a:r>
            <a:r>
              <a:rPr lang="en-US" dirty="0" err="1"/>
              <a:t>EffectiveIdentity</a:t>
            </a:r>
            <a:endParaRPr lang="en-US" dirty="0"/>
          </a:p>
          <a:p>
            <a:pPr lvl="1"/>
            <a:r>
              <a:rPr lang="en-US" dirty="0"/>
              <a:t>Trying to embed an RLS-enabled report without </a:t>
            </a:r>
            <a:r>
              <a:rPr lang="en-US" dirty="0" err="1"/>
              <a:t>EffectiveIdentity</a:t>
            </a:r>
            <a:r>
              <a:rPr lang="en-US" dirty="0"/>
              <a:t> will fail</a:t>
            </a:r>
          </a:p>
          <a:p>
            <a:pPr lvl="1"/>
            <a:r>
              <a:rPr lang="en-US" dirty="0" err="1"/>
              <a:t>EffectiveIdentity</a:t>
            </a:r>
            <a:r>
              <a:rPr lang="en-US" dirty="0"/>
              <a:t> containing 1 or more roles must be added to embed token</a:t>
            </a:r>
          </a:p>
          <a:p>
            <a:pPr lvl="1"/>
            <a:r>
              <a:rPr lang="en-US" dirty="0"/>
              <a:t>Roles added into </a:t>
            </a:r>
            <a:r>
              <a:rPr lang="en-US" dirty="0" err="1"/>
              <a:t>EffectiveIdentity</a:t>
            </a:r>
            <a:r>
              <a:rPr lang="en-US" dirty="0"/>
              <a:t> as string array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42C7F-7D4D-49DF-B82D-7D64FC2B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32" y="3311591"/>
            <a:ext cx="10038001" cy="213416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170649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3DEB-25D2-4DFF-97DF-6FD7BA1F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61" y="457631"/>
            <a:ext cx="11237870" cy="553870"/>
          </a:xfrm>
        </p:spPr>
        <p:txBody>
          <a:bodyPr/>
          <a:lstStyle/>
          <a:p>
            <a:r>
              <a:rPr lang="en-US" dirty="0"/>
              <a:t>Generating Embed Tokens with </a:t>
            </a:r>
            <a:r>
              <a:rPr lang="en-US" dirty="0" err="1"/>
              <a:t>EffectiveIdentity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9172-532E-4BC1-B884-C37DBA77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30" y="1140662"/>
            <a:ext cx="9840111" cy="569221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38031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B3C3-8CE0-406F-AD48-0FC512F4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with App-Owns-Data and RLS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A727F-0F9F-4A9F-82A6-3FDCD4A19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15437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https://github.com/PowerBiDevCamp/AppOwnsDataWithRLS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78C1B-41DD-4BAF-A246-C4DCD4A5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846881"/>
            <a:ext cx="10960896" cy="4923570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41531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903E-97E2-43E4-A9CB-D598D7AA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App-Owns-Data .NET 5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D96F-0ACE-4C36-A80F-E267181DD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88530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Stored in a GitHub repository for easy download</a:t>
            </a:r>
          </a:p>
          <a:p>
            <a:pPr lvl="1"/>
            <a:r>
              <a:rPr lang="en-US" dirty="0">
                <a:hlinkClick r:id="rId2"/>
              </a:rPr>
              <a:t>https://github.com/PowerBiDevCamp/DOTNET5-AppOwnsData-Tutorial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F88DD-A8ED-4658-ADF9-21998387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8" y="2396368"/>
            <a:ext cx="9636966" cy="438644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029161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5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D04-D881-45AA-AA5A-539BC3F7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Copying-and-Pasting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3B5F-C28A-438A-8359-2B68FB78408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971" y="1351112"/>
            <a:ext cx="8938592" cy="4929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5029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Exercise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1824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Exercise 1: Create a New Azure AD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2: Create a .NET 5 Project for a Secure Web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3: Call the Power BI Service API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4: Embedding a Report using powerbi.js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5: Adding TypeScript Support to a .NET 5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6: Creating a View Model for App Workspaces</a:t>
            </a:r>
          </a:p>
        </p:txBody>
      </p:sp>
    </p:spTree>
    <p:extLst>
      <p:ext uri="{BB962C8B-B14F-4D97-AF65-F5344CB8AC3E}">
        <p14:creationId xmlns:p14="http://schemas.microsoft.com/office/powerpoint/2010/main" val="5067536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AFBD07-FE4E-462F-849B-BD890541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Azure AD Application with PowerShell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7FCE8-C95D-4284-AC3E-DA88D527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93817"/>
            <a:ext cx="4866627" cy="412272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5632ED-4DC0-415B-AD07-281E6CA9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89" y="1393817"/>
            <a:ext cx="6196365" cy="2576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9B5F7-6D19-48C5-9F67-A6B9F993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88" y="4111110"/>
            <a:ext cx="6196365" cy="1361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8857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ef38329b-e139-4eb4-9d7a-1b84c79a6610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3144</TotalTime>
  <Words>1899</Words>
  <Application>Microsoft Office PowerPoint</Application>
  <PresentationFormat>Custom</PresentationFormat>
  <Paragraphs>325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Arial Black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Developing with .NET 5 and  App-Owns-Data Embedding</vt:lpstr>
      <vt:lpstr>Welcome to Power BI Dev Camp</vt:lpstr>
      <vt:lpstr>Agenda</vt:lpstr>
      <vt:lpstr>Power BI Embedding – The Big Picture</vt:lpstr>
      <vt:lpstr>Choosing the Correct Embedding Model</vt:lpstr>
      <vt:lpstr>App-Owns-Data .NET 5 Tutorial</vt:lpstr>
      <vt:lpstr>Copying-and-Pasting Code</vt:lpstr>
      <vt:lpstr>Tutorial Exercise Flow</vt:lpstr>
      <vt:lpstr>Creating Azure AD Application with PowerShell</vt:lpstr>
      <vt:lpstr>Install .NET 5 SDK</vt:lpstr>
      <vt:lpstr>Getting Started with the .NET 5 CLI</vt:lpstr>
      <vt:lpstr>Azure AD Configuration in appsettings.json</vt:lpstr>
      <vt:lpstr>Starting a .NET 5 Debugging Session</vt:lpstr>
      <vt:lpstr>Visual Studio 2019 versus Visual Studio Code</vt:lpstr>
      <vt:lpstr>Agenda</vt:lpstr>
      <vt:lpstr>Introducing Microsoft.Identity.Web</vt:lpstr>
      <vt:lpstr>Enabling Authentication with Microsoft.Identity.Web</vt:lpstr>
      <vt:lpstr>Adding Sign in / Sign Out Links</vt:lpstr>
      <vt:lpstr>ASP.NET Supports Route Authorization</vt:lpstr>
      <vt:lpstr>Agenda</vt:lpstr>
      <vt:lpstr>What Is the Power BI Service API?</vt:lpstr>
      <vt:lpstr>App-only Access Control</vt:lpstr>
      <vt:lpstr>Setting Up for App-Owns-Data – Part 1</vt:lpstr>
      <vt:lpstr>Setting Up for App-Owns-Data – Part 2</vt:lpstr>
      <vt:lpstr>Setting Up for App-Owns-Data – Part 3</vt:lpstr>
      <vt:lpstr>Calling Directly to the Power BI Service API This is a sample of C# code that does not use the Power BI .NET SDK</vt:lpstr>
      <vt:lpstr>Power BI .NET SDK</vt:lpstr>
      <vt:lpstr>Exercise 3 Call the Power BI Service API</vt:lpstr>
      <vt:lpstr>Adding Support for Token Acquisition</vt:lpstr>
      <vt:lpstr>Authenticating with Azure AD as Service Principal</vt:lpstr>
      <vt:lpstr>Accessing PowerBiServiceApi from a Controller</vt:lpstr>
      <vt:lpstr>Call GetReportInGroupAsync to Get Embedding Data</vt:lpstr>
      <vt:lpstr>Generating Embed Tokens</vt:lpstr>
      <vt:lpstr>Getting the Data for Report Embedding</vt:lpstr>
      <vt:lpstr>Displaying Data from the View Model</vt:lpstr>
      <vt:lpstr>Exercise 3 Solution</vt:lpstr>
      <vt:lpstr>Agenda</vt:lpstr>
      <vt:lpstr>Exercise 4 Embedding a Report using powerbi.js</vt:lpstr>
      <vt:lpstr>Creating a Simple View To Embed a Report</vt:lpstr>
      <vt:lpstr>Retrieving Data from the Report View Model</vt:lpstr>
      <vt:lpstr>Embedding a Report using powerbi.js</vt:lpstr>
      <vt:lpstr>Agenda</vt:lpstr>
      <vt:lpstr>Exercise 5 Adding TypeScript/Webpack Support to a .NET 5 Project</vt:lpstr>
      <vt:lpstr>Adding Node.js Support for TypeScript Compilation</vt:lpstr>
      <vt:lpstr>Running npm install</vt:lpstr>
      <vt:lpstr>Understanding Webpack and Dynamic Module Loading</vt:lpstr>
      <vt:lpstr>Running npm build</vt:lpstr>
      <vt:lpstr>Updating UserOwnsData.csproj</vt:lpstr>
      <vt:lpstr>Running dotnet build</vt:lpstr>
      <vt:lpstr>Programming the PBI JS API using TypeScript</vt:lpstr>
      <vt:lpstr>Exercise 6 Creating a View Model for App Workspaces</vt:lpstr>
      <vt:lpstr>Creating the User Experience</vt:lpstr>
      <vt:lpstr>Agenda</vt:lpstr>
      <vt:lpstr>Programming with Multi-Resource Embed Tokens</vt:lpstr>
      <vt:lpstr>Agenda</vt:lpstr>
      <vt:lpstr>What Is Row-level Security (RLS)?</vt:lpstr>
      <vt:lpstr>Embedding RLS-enabled Reports</vt:lpstr>
      <vt:lpstr>Generating Embed Tokens with EffectiveIdentity</vt:lpstr>
      <vt:lpstr>Sample Application with App-Owns-Data and RLS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85</cp:revision>
  <cp:lastPrinted>2019-05-02T20:11:39Z</cp:lastPrinted>
  <dcterms:created xsi:type="dcterms:W3CDTF">2018-09-21T01:16:59Z</dcterms:created>
  <dcterms:modified xsi:type="dcterms:W3CDTF">2021-12-07T14:29:40Z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